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Source Code Pro"/>
      <p:regular r:id="rId15"/>
      <p:bold r:id="rId16"/>
      <p:italic r:id="rId17"/>
      <p:boldItalic r:id="rId18"/>
    </p:embeddedFont>
    <p:embeddedFont>
      <p:font typeface="Caveat Medium"/>
      <p:regular r:id="rId19"/>
      <p:bold r:id="rId20"/>
    </p:embeddedFont>
    <p:embeddedFont>
      <p:font typeface="Oswald"/>
      <p:regular r:id="rId21"/>
      <p:bold r:id="rId22"/>
    </p:embeddedFont>
    <p:embeddedFont>
      <p:font typeface="Caveat SemiBold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aveatMedium-bold.fntdata"/><Relationship Id="rId11" Type="http://schemas.openxmlformats.org/officeDocument/2006/relationships/slide" Target="slides/slide6.xml"/><Relationship Id="rId22" Type="http://schemas.openxmlformats.org/officeDocument/2006/relationships/font" Target="fonts/Oswald-bold.fntdata"/><Relationship Id="rId10" Type="http://schemas.openxmlformats.org/officeDocument/2006/relationships/slide" Target="slides/slide5.xml"/><Relationship Id="rId21" Type="http://schemas.openxmlformats.org/officeDocument/2006/relationships/font" Target="fonts/Oswald-regular.fntdata"/><Relationship Id="rId13" Type="http://schemas.openxmlformats.org/officeDocument/2006/relationships/slide" Target="slides/slide8.xml"/><Relationship Id="rId24" Type="http://schemas.openxmlformats.org/officeDocument/2006/relationships/font" Target="fonts/CaveatSemiBold-bold.fntdata"/><Relationship Id="rId12" Type="http://schemas.openxmlformats.org/officeDocument/2006/relationships/slide" Target="slides/slide7.xml"/><Relationship Id="rId23" Type="http://schemas.openxmlformats.org/officeDocument/2006/relationships/font" Target="fonts/CaveatSemiBo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regular.fntdata"/><Relationship Id="rId14" Type="http://schemas.openxmlformats.org/officeDocument/2006/relationships/slide" Target="slides/slide9.xml"/><Relationship Id="rId17" Type="http://schemas.openxmlformats.org/officeDocument/2006/relationships/font" Target="fonts/SourceCodePro-italic.fntdata"/><Relationship Id="rId16" Type="http://schemas.openxmlformats.org/officeDocument/2006/relationships/font" Target="fonts/SourceCodePr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CaveatMedium-regular.fntdata"/><Relationship Id="rId6" Type="http://schemas.openxmlformats.org/officeDocument/2006/relationships/slide" Target="slides/slide1.xml"/><Relationship Id="rId18" Type="http://schemas.openxmlformats.org/officeDocument/2006/relationships/font" Target="fonts/SourceCodePr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1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9.png"/><Relationship Id="rId6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92825" y="568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700">
                <a:latin typeface="Courier New"/>
                <a:ea typeface="Courier New"/>
                <a:cs typeface="Courier New"/>
                <a:sym typeface="Courier New"/>
              </a:rPr>
              <a:t>Morent Car Rental</a:t>
            </a:r>
            <a:endParaRPr b="1" sz="47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1038300" y="3445875"/>
            <a:ext cx="4689000" cy="51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E06666"/>
                </a:solidFill>
                <a:latin typeface="Caveat Medium"/>
                <a:ea typeface="Caveat Medium"/>
                <a:cs typeface="Caveat Medium"/>
                <a:sym typeface="Caveat Medium"/>
              </a:rPr>
              <a:t>Abdu Subhan</a:t>
            </a:r>
            <a:endParaRPr sz="1700">
              <a:solidFill>
                <a:srgbClr val="E06666"/>
              </a:solidFill>
              <a:latin typeface="Caveat Medium"/>
              <a:ea typeface="Caveat Medium"/>
              <a:cs typeface="Caveat Medium"/>
              <a:sym typeface="Caveat Medium"/>
            </a:endParaRPr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90500" y="3445875"/>
            <a:ext cx="847800" cy="51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E06666"/>
                </a:solidFill>
                <a:latin typeface="Caveat Medium"/>
                <a:ea typeface="Caveat Medium"/>
                <a:cs typeface="Caveat Medium"/>
                <a:sym typeface="Caveat Medium"/>
              </a:rPr>
              <a:t>Name</a:t>
            </a:r>
            <a:r>
              <a:rPr lang="en" sz="1700">
                <a:solidFill>
                  <a:srgbClr val="E06666"/>
                </a:solidFill>
                <a:latin typeface="Caveat Medium"/>
                <a:ea typeface="Caveat Medium"/>
                <a:cs typeface="Caveat Medium"/>
                <a:sym typeface="Caveat Medium"/>
              </a:rPr>
              <a:t>:</a:t>
            </a:r>
            <a:endParaRPr sz="1700">
              <a:solidFill>
                <a:srgbClr val="E06666"/>
              </a:solidFill>
              <a:latin typeface="Caveat Medium"/>
              <a:ea typeface="Caveat Medium"/>
              <a:cs typeface="Caveat Medium"/>
              <a:sym typeface="Caveat Medium"/>
            </a:endParaRPr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1152350" y="4311450"/>
            <a:ext cx="4689000" cy="4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E06666"/>
                </a:solidFill>
                <a:latin typeface="Caveat Medium"/>
                <a:ea typeface="Caveat Medium"/>
                <a:cs typeface="Caveat Medium"/>
                <a:sym typeface="Caveat Medium"/>
              </a:rPr>
              <a:t>Morent Car Rental MarketPlace</a:t>
            </a:r>
            <a:endParaRPr sz="1700">
              <a:solidFill>
                <a:srgbClr val="E06666"/>
              </a:solidFill>
              <a:latin typeface="Caveat Medium"/>
              <a:ea typeface="Caveat Medium"/>
              <a:cs typeface="Caveat Medium"/>
              <a:sym typeface="Caveat Medium"/>
            </a:endParaRPr>
          </a:p>
        </p:txBody>
      </p:sp>
      <p:sp>
        <p:nvSpPr>
          <p:cNvPr id="66" name="Google Shape;66;p13"/>
          <p:cNvSpPr txBox="1"/>
          <p:nvPr>
            <p:ph idx="1" type="subTitle"/>
          </p:nvPr>
        </p:nvSpPr>
        <p:spPr>
          <a:xfrm>
            <a:off x="190500" y="4330500"/>
            <a:ext cx="1505100" cy="4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E06666"/>
                </a:solidFill>
                <a:latin typeface="Caveat Medium"/>
                <a:ea typeface="Caveat Medium"/>
                <a:cs typeface="Caveat Medium"/>
                <a:sym typeface="Caveat Medium"/>
              </a:rPr>
              <a:t>Project:</a:t>
            </a:r>
            <a:endParaRPr sz="1700">
              <a:solidFill>
                <a:srgbClr val="E06666"/>
              </a:solidFill>
              <a:latin typeface="Caveat Medium"/>
              <a:ea typeface="Caveat Medium"/>
              <a:cs typeface="Caveat Medium"/>
              <a:sym typeface="Caveat Medium"/>
            </a:endParaRPr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190500" y="3905100"/>
            <a:ext cx="847800" cy="4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E06666"/>
                </a:solidFill>
                <a:latin typeface="Caveat Medium"/>
                <a:ea typeface="Caveat Medium"/>
                <a:cs typeface="Caveat Medium"/>
                <a:sym typeface="Caveat Medium"/>
              </a:rPr>
              <a:t>Email</a:t>
            </a:r>
            <a:r>
              <a:rPr lang="en" sz="1700">
                <a:solidFill>
                  <a:srgbClr val="E06666"/>
                </a:solidFill>
                <a:latin typeface="Caveat Medium"/>
                <a:ea typeface="Caveat Medium"/>
                <a:cs typeface="Caveat Medium"/>
                <a:sym typeface="Caveat Medium"/>
              </a:rPr>
              <a:t>:</a:t>
            </a:r>
            <a:r>
              <a:rPr lang="en" sz="1700"/>
              <a:t>	</a:t>
            </a:r>
            <a:endParaRPr sz="1700">
              <a:solidFill>
                <a:srgbClr val="E06666"/>
              </a:solidFill>
              <a:latin typeface="Caveat Medium"/>
              <a:ea typeface="Caveat Medium"/>
              <a:cs typeface="Caveat Medium"/>
              <a:sym typeface="Caveat Medium"/>
            </a:endParaRPr>
          </a:p>
        </p:txBody>
      </p:sp>
      <p:sp>
        <p:nvSpPr>
          <p:cNvPr id="68" name="Google Shape;68;p13"/>
          <p:cNvSpPr txBox="1"/>
          <p:nvPr/>
        </p:nvSpPr>
        <p:spPr>
          <a:xfrm>
            <a:off x="1121950" y="3876975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E06666"/>
                </a:solidFill>
                <a:latin typeface="Caveat Medium"/>
                <a:ea typeface="Caveat Medium"/>
                <a:cs typeface="Caveat Medium"/>
                <a:sym typeface="Caveat Medium"/>
              </a:rPr>
              <a:t>abdusubhan6678@gmail.com</a:t>
            </a:r>
            <a:endParaRPr sz="1600">
              <a:solidFill>
                <a:srgbClr val="E06666"/>
              </a:solidFill>
              <a:latin typeface="Caveat Medium"/>
              <a:ea typeface="Caveat Medium"/>
              <a:cs typeface="Caveat Medium"/>
              <a:sym typeface="Caveat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311700" y="39155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About me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311700" y="1504950"/>
            <a:ext cx="8520600" cy="32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Hi, I’m  Abdu Subhan, a passionate </a:t>
            </a: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Frontend Developer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with </a:t>
            </a: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1+ year of experience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building user-friendly, responsive, and visually engaging web applications. I specialize in modern technologies lik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 </a:t>
            </a: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HTML, CSS, Nextjs,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React, TypeScript, Tailwind CSS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GSAP animations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create seamless user experiences.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 have a proven track record of delivering high-quality projects, including: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Marketplace CR Rental Application: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Developed a dynamic platform for car rentals, integrating advanced features and tackling complex challenges like performance optimization and API integration. (https://the-morent-car-rent.netlify.app)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Portfolio Website: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Showcasing proficiency in responsive design, animations. (https://the-subhan-portfolio.netlify.app)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 take pride in my ability to understand client needs, craft tailored solutions, and continuously learn and adapt to new challenges in the tech space.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idx="2" type="body"/>
          </p:nvPr>
        </p:nvSpPr>
        <p:spPr>
          <a:xfrm>
            <a:off x="4528100" y="136750"/>
            <a:ext cx="4340700" cy="46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aveat SemiBold"/>
                <a:ea typeface="Caveat SemiBold"/>
                <a:cs typeface="Caveat SemiBold"/>
                <a:sym typeface="Caveat SemiBold"/>
              </a:rPr>
              <a:t>MORENT CAR RENATL</a:t>
            </a:r>
            <a:endParaRPr sz="2100">
              <a:latin typeface="Caveat SemiBold"/>
              <a:ea typeface="Caveat SemiBold"/>
              <a:cs typeface="Caveat SemiBold"/>
              <a:sym typeface="Cave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"Your Ride, Your Rules."</a:t>
            </a:r>
            <a:endParaRPr sz="1200">
              <a:latin typeface="Caveat SemiBold"/>
              <a:ea typeface="Caveat SemiBold"/>
              <a:cs typeface="Caveat SemiBold"/>
              <a:sym typeface="Cave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aveat SemiBold"/>
              <a:ea typeface="Caveat SemiBold"/>
              <a:cs typeface="Caveat SemiBold"/>
              <a:sym typeface="Cave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veat SemiBold"/>
                <a:ea typeface="Caveat SemiBold"/>
                <a:cs typeface="Caveat SemiBold"/>
                <a:sym typeface="Caveat SemiBold"/>
              </a:rPr>
              <a:t>S</a:t>
            </a:r>
            <a:r>
              <a:rPr lang="en" sz="2100">
                <a:latin typeface="Caveat SemiBold"/>
                <a:ea typeface="Caveat SemiBold"/>
                <a:cs typeface="Caveat SemiBold"/>
                <a:sym typeface="Caveat SemiBold"/>
              </a:rPr>
              <a:t>ecure Payment Integration with Stripe</a:t>
            </a:r>
            <a:endParaRPr sz="2100">
              <a:latin typeface="Caveat SemiBold"/>
              <a:ea typeface="Caveat SemiBold"/>
              <a:cs typeface="Caveat SemiBold"/>
              <a:sym typeface="Cave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Integrated </a:t>
            </a:r>
            <a:r>
              <a:rPr b="1" lang="en" sz="1200">
                <a:solidFill>
                  <a:srgbClr val="000000"/>
                </a:solidFill>
              </a:rPr>
              <a:t>Stripe Payment Gateway</a:t>
            </a:r>
            <a:r>
              <a:rPr lang="en" sz="1200">
                <a:solidFill>
                  <a:srgbClr val="000000"/>
                </a:solidFill>
              </a:rPr>
              <a:t> offers: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Code Pro"/>
              <a:buChar char="●"/>
            </a:pPr>
            <a:r>
              <a:rPr lang="en" sz="1200">
                <a:solidFill>
                  <a:srgbClr val="000000"/>
                </a:solidFill>
              </a:rPr>
              <a:t>Secure transactions with encryption.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Code Pro"/>
              <a:buChar char="●"/>
            </a:pPr>
            <a:r>
              <a:rPr lang="en" sz="1200">
                <a:solidFill>
                  <a:srgbClr val="000000"/>
                </a:solidFill>
              </a:rPr>
              <a:t>Multiple payment options (credit cards, debit cards, Apple Pay, Google Pay).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>
                <a:latin typeface="Caveat SemiBold"/>
                <a:ea typeface="Caveat SemiBold"/>
                <a:cs typeface="Caveat SemiBold"/>
                <a:sym typeface="Caveat SemiBold"/>
              </a:rPr>
              <a:t>Transparent Pricing</a:t>
            </a:r>
            <a:endParaRPr sz="2100">
              <a:latin typeface="Caveat SemiBold"/>
              <a:ea typeface="Caveat SemiBold"/>
              <a:cs typeface="Caveat SemiBold"/>
              <a:sym typeface="Cave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Clear breakdown of rental costs,No hidden charges, ensuring trust and loyalty.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2925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5" name="Google Shape;85;p16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16"/>
          <p:cNvSpPr txBox="1"/>
          <p:nvPr>
            <p:ph type="title"/>
          </p:nvPr>
        </p:nvSpPr>
        <p:spPr>
          <a:xfrm>
            <a:off x="268250" y="356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Work flow of Morent Car Rental 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87" name="Google Shape;87;p16"/>
          <p:cNvSpPr/>
          <p:nvPr/>
        </p:nvSpPr>
        <p:spPr>
          <a:xfrm>
            <a:off x="154801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6"/>
          <p:cNvSpPr txBox="1"/>
          <p:nvPr/>
        </p:nvSpPr>
        <p:spPr>
          <a:xfrm>
            <a:off x="154800" y="25968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User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3035275" y="2119300"/>
            <a:ext cx="1665000" cy="1562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6"/>
          <p:cNvSpPr txBox="1"/>
          <p:nvPr/>
        </p:nvSpPr>
        <p:spPr>
          <a:xfrm>
            <a:off x="3035275" y="2470150"/>
            <a:ext cx="1751400" cy="8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Morent Car Rental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1" name="Google Shape;91;p16"/>
          <p:cNvSpPr/>
          <p:nvPr/>
        </p:nvSpPr>
        <p:spPr>
          <a:xfrm>
            <a:off x="4825325" y="2231200"/>
            <a:ext cx="1329900" cy="1338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 txBox="1"/>
          <p:nvPr/>
        </p:nvSpPr>
        <p:spPr>
          <a:xfrm>
            <a:off x="478667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Sanity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(CMS)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3" name="Google Shape;93;p16"/>
          <p:cNvSpPr/>
          <p:nvPr/>
        </p:nvSpPr>
        <p:spPr>
          <a:xfrm>
            <a:off x="1639675" y="2315200"/>
            <a:ext cx="1199100" cy="1170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 txBox="1"/>
          <p:nvPr/>
        </p:nvSpPr>
        <p:spPr>
          <a:xfrm>
            <a:off x="1592825" y="2596850"/>
            <a:ext cx="12459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</a:t>
            </a: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Request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5" name="Google Shape;95;p16"/>
          <p:cNvSpPr/>
          <p:nvPr/>
        </p:nvSpPr>
        <p:spPr>
          <a:xfrm>
            <a:off x="7735226" y="21561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Show to user </a:t>
            </a:r>
            <a:r>
              <a:rPr lang="en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through</a:t>
            </a:r>
            <a:r>
              <a:rPr lang="en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UI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6" name="Google Shape;96;p16"/>
          <p:cNvSpPr/>
          <p:nvPr/>
        </p:nvSpPr>
        <p:spPr>
          <a:xfrm>
            <a:off x="6280275" y="2231300"/>
            <a:ext cx="1329900" cy="1338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6"/>
          <p:cNvSpPr txBox="1"/>
          <p:nvPr/>
        </p:nvSpPr>
        <p:spPr>
          <a:xfrm>
            <a:off x="6337250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Response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A86E8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</a:rPr>
              <a:t>Why Choose Us?:</a:t>
            </a:r>
            <a:endParaRPr sz="2200">
              <a:solidFill>
                <a:schemeClr val="lt1"/>
              </a:solidFill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645775" y="3477050"/>
            <a:ext cx="77541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Convenience</a:t>
            </a:r>
            <a:r>
              <a:rPr b="1" lang="en" sz="1300">
                <a:solidFill>
                  <a:schemeClr val="lt1"/>
                </a:solidFill>
              </a:rPr>
              <a:t>:</a:t>
            </a:r>
            <a:r>
              <a:rPr lang="en" sz="1300">
                <a:solidFill>
                  <a:schemeClr val="lt1"/>
                </a:solidFill>
              </a:rPr>
              <a:t> Book anytime, anywhere with an intuitive interface.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Flexibility: Customize your rental period and vehicle preferences.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Affordability: Best-in-market rates with no compromise on quality.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Safety: All vehicles are insured and maintained regularly.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04" name="Google Shape;104;p17"/>
          <p:cNvSpPr txBox="1"/>
          <p:nvPr>
            <p:ph type="title"/>
          </p:nvPr>
        </p:nvSpPr>
        <p:spPr>
          <a:xfrm>
            <a:off x="240925" y="3045775"/>
            <a:ext cx="3366300" cy="31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</a:rPr>
              <a:t>Customer Benefits?</a:t>
            </a:r>
            <a:endParaRPr sz="2200">
              <a:solidFill>
                <a:schemeClr val="lt1"/>
              </a:solidFill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645775" y="1106000"/>
            <a:ext cx="7650600" cy="11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Wide range of cars: From budget-friendly cars to luxury rides.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Competitive pricing: Transparent rates with no hidden charges.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Easy booking process: User-friendly platform for seamless reservations.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Flexible rentals: Daily, or long-term options.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Secure payments: Powered by Stripe for safe and hassle-free transactions.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Pricing: You can sort the cars using pricing range.</a:t>
            </a:r>
            <a:endParaRPr sz="1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">
            <a:off x="4117825" y="968971"/>
            <a:ext cx="4142050" cy="2359403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Morent Car Rental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199650" y="1896975"/>
            <a:ext cx="3141300" cy="28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 key features of Morent Rental: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Search and Filter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Find cars by type, price, or location.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Real-time Availability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Ensure up-to-date booking options.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Responsive Design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Works on mobile and desktop.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Secure Payments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Multiple payment options with encryption.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 Profile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Manage bookings and history.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Open Chromebook laptop computer" id="113" name="Google Shape;11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14" name="Google Shape;11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ample wireframe for mobile application" id="115" name="Google Shape;11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9175" y="1858795"/>
            <a:ext cx="1514675" cy="269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69175" y="1858800"/>
            <a:ext cx="1514675" cy="247147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8"/>
          <p:cNvSpPr txBox="1"/>
          <p:nvPr>
            <p:ph type="title"/>
          </p:nvPr>
        </p:nvSpPr>
        <p:spPr>
          <a:xfrm>
            <a:off x="311700" y="1544800"/>
            <a:ext cx="2808000" cy="47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CC0000"/>
                </a:solidFill>
              </a:rPr>
              <a:t>Features:</a:t>
            </a:r>
            <a:endParaRPr sz="1600"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2" name="Google Shape;122;p19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" name="Google Shape;123;p19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4" name="Google Shape;124;p19"/>
          <p:cNvSpPr txBox="1"/>
          <p:nvPr>
            <p:ph idx="4294967295" type="body"/>
          </p:nvPr>
        </p:nvSpPr>
        <p:spPr>
          <a:xfrm>
            <a:off x="316100" y="3885850"/>
            <a:ext cx="3999900" cy="37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3C78D8"/>
                </a:solidFill>
              </a:rPr>
              <a:t>Technology Stack</a:t>
            </a:r>
            <a:endParaRPr b="1" sz="1700">
              <a:solidFill>
                <a:srgbClr val="3C78D8"/>
              </a:solidFill>
            </a:endParaRPr>
          </a:p>
        </p:txBody>
      </p:sp>
      <p:sp>
        <p:nvSpPr>
          <p:cNvPr id="125" name="Google Shape;125;p19"/>
          <p:cNvSpPr txBox="1"/>
          <p:nvPr>
            <p:ph idx="4294967295" type="body"/>
          </p:nvPr>
        </p:nvSpPr>
        <p:spPr>
          <a:xfrm>
            <a:off x="349050" y="4167275"/>
            <a:ext cx="35334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10000"/>
          </a:bodyPr>
          <a:lstStyle/>
          <a:p>
            <a:pPr indent="-301625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4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Frontend</a:t>
            </a:r>
            <a:r>
              <a:rPr lang="en" sz="4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Next.js, Tailwind CSS</a:t>
            </a:r>
            <a:endParaRPr sz="4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4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Database</a:t>
            </a:r>
            <a:r>
              <a:rPr lang="en" sz="4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Sanity</a:t>
            </a:r>
            <a:endParaRPr sz="4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4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Hosting</a:t>
            </a:r>
            <a:r>
              <a:rPr lang="en" sz="4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Netlify </a:t>
            </a:r>
            <a:endParaRPr sz="4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26" name="Google Shape;126;p19"/>
          <p:cNvSpPr txBox="1"/>
          <p:nvPr>
            <p:ph idx="4294967295" type="body"/>
          </p:nvPr>
        </p:nvSpPr>
        <p:spPr>
          <a:xfrm>
            <a:off x="4825250" y="3771900"/>
            <a:ext cx="3999900" cy="49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3C78D8"/>
                </a:solidFill>
              </a:rPr>
              <a:t> Performance Optimization</a:t>
            </a:r>
            <a:endParaRPr b="1" sz="1700">
              <a:solidFill>
                <a:srgbClr val="3C78D8"/>
              </a:solidFill>
            </a:endParaRPr>
          </a:p>
        </p:txBody>
      </p:sp>
      <p:sp>
        <p:nvSpPr>
          <p:cNvPr id="127" name="Google Shape;127;p19"/>
          <p:cNvSpPr txBox="1"/>
          <p:nvPr>
            <p:ph idx="4294967295" type="body"/>
          </p:nvPr>
        </p:nvSpPr>
        <p:spPr>
          <a:xfrm>
            <a:off x="4572000" y="4167275"/>
            <a:ext cx="3999900" cy="9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00037" lvl="1" marL="9144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97826"/>
              <a:buFont typeface="Arial"/>
              <a:buChar char="○"/>
            </a:pPr>
            <a:r>
              <a:rPr lang="en" sz="4600"/>
              <a:t>Lazy loading for images.</a:t>
            </a:r>
            <a:endParaRPr sz="4600"/>
          </a:p>
          <a:p>
            <a:pPr indent="-300037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7826"/>
              <a:buFont typeface="Arial"/>
              <a:buChar char="○"/>
            </a:pPr>
            <a:r>
              <a:rPr lang="en" sz="4600"/>
              <a:t>Caching strategies.</a:t>
            </a:r>
            <a:endParaRPr sz="4600"/>
          </a:p>
          <a:p>
            <a:pPr indent="-300037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7826"/>
              <a:buFont typeface="Arial"/>
              <a:buChar char="○"/>
            </a:pPr>
            <a:r>
              <a:rPr lang="en" sz="4600"/>
              <a:t>API response optimization.</a:t>
            </a:r>
            <a:endParaRPr sz="4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025" y="400450"/>
            <a:ext cx="3890975" cy="1883132"/>
          </a:xfrm>
          <a:prstGeom prst="rect">
            <a:avLst/>
          </a:prstGeom>
          <a:noFill/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9" name="Google Shape;12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025" y="2461950"/>
            <a:ext cx="1930200" cy="1158200"/>
          </a:xfrm>
          <a:prstGeom prst="rect">
            <a:avLst/>
          </a:prstGeom>
          <a:noFill/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0" name="Google Shape;13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69200" y="2461950"/>
            <a:ext cx="1855224" cy="1158199"/>
          </a:xfrm>
          <a:prstGeom prst="rect">
            <a:avLst/>
          </a:prstGeom>
          <a:noFill/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79700" y="400450"/>
            <a:ext cx="3891000" cy="3177975"/>
          </a:xfrm>
          <a:prstGeom prst="rect">
            <a:avLst/>
          </a:prstGeom>
          <a:noFill/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78D8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144550" y="144350"/>
            <a:ext cx="8520600" cy="228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744">
                <a:solidFill>
                  <a:schemeClr val="lt1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 </a:t>
            </a:r>
            <a:r>
              <a:rPr lang="en" sz="2744">
                <a:solidFill>
                  <a:schemeClr val="lt1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Future Growth Plans</a:t>
            </a:r>
            <a:endParaRPr sz="2744">
              <a:solidFill>
                <a:schemeClr val="lt1"/>
              </a:solidFill>
              <a:latin typeface="Caveat SemiBold"/>
              <a:ea typeface="Caveat SemiBold"/>
              <a:cs typeface="Caveat SemiBold"/>
              <a:sym typeface="Caveat SemiBold"/>
            </a:endParaRPr>
          </a:p>
          <a:p>
            <a:pPr indent="-310514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433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Expanding to additional cities and regions.</a:t>
            </a:r>
            <a:endParaRPr sz="1433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0514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433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Introducing electric and hybrid car rentals.</a:t>
            </a:r>
            <a:endParaRPr sz="1433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0514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433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Adding subscription-based rental options.</a:t>
            </a:r>
            <a:endParaRPr sz="1433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0514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433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Partnering with local businesses for exclusive deals.</a:t>
            </a:r>
            <a:endParaRPr sz="1433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0514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433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Implementing AI-based recommendations for enhanced user experience</a:t>
            </a:r>
            <a:endParaRPr sz="1433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t/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0"/>
          <p:cNvSpPr txBox="1"/>
          <p:nvPr/>
        </p:nvSpPr>
        <p:spPr>
          <a:xfrm>
            <a:off x="144550" y="2142475"/>
            <a:ext cx="6381900" cy="24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744">
                <a:solidFill>
                  <a:schemeClr val="lt1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Target Audience</a:t>
            </a:r>
            <a:endParaRPr sz="2744">
              <a:solidFill>
                <a:schemeClr val="lt1"/>
              </a:solidFill>
              <a:latin typeface="Caveat SemiBold"/>
              <a:ea typeface="Caveat SemiBold"/>
              <a:cs typeface="Caveat SemiBold"/>
              <a:sym typeface="Caveat SemiBold"/>
            </a:endParaRPr>
          </a:p>
          <a:p>
            <a:pPr indent="-319616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33"/>
              <a:buChar char="●"/>
            </a:pPr>
            <a:r>
              <a:rPr lang="en" sz="1433">
                <a:solidFill>
                  <a:schemeClr val="lt1"/>
                </a:solidFill>
              </a:rPr>
              <a:t>Business travelers seeking reliable transportation.</a:t>
            </a:r>
            <a:endParaRPr sz="1433">
              <a:solidFill>
                <a:schemeClr val="lt1"/>
              </a:solidFill>
            </a:endParaRPr>
          </a:p>
          <a:p>
            <a:pPr indent="-319616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33"/>
              <a:buChar char="●"/>
            </a:pPr>
            <a:r>
              <a:rPr lang="en" sz="1433">
                <a:solidFill>
                  <a:schemeClr val="lt1"/>
                </a:solidFill>
              </a:rPr>
              <a:t>Families needing spacious vehicles for trips.</a:t>
            </a:r>
            <a:endParaRPr sz="1433">
              <a:solidFill>
                <a:schemeClr val="lt1"/>
              </a:solidFill>
            </a:endParaRPr>
          </a:p>
          <a:p>
            <a:pPr indent="-319616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33"/>
              <a:buChar char="●"/>
            </a:pPr>
            <a:r>
              <a:rPr lang="en" sz="1433">
                <a:solidFill>
                  <a:schemeClr val="lt1"/>
                </a:solidFill>
              </a:rPr>
              <a:t>Individuals exploring luxury cars for special occasions.</a:t>
            </a:r>
            <a:endParaRPr sz="1433">
              <a:solidFill>
                <a:schemeClr val="lt1"/>
              </a:solidFill>
            </a:endParaRPr>
          </a:p>
          <a:p>
            <a:pPr indent="-319616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33"/>
              <a:buChar char="●"/>
            </a:pPr>
            <a:r>
              <a:rPr lang="en" sz="1433">
                <a:solidFill>
                  <a:schemeClr val="lt1"/>
                </a:solidFill>
              </a:rPr>
              <a:t>Tourists looking for convenient and affordable travel options.</a:t>
            </a:r>
            <a:endParaRPr sz="1433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33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</a:t>
            </a:r>
            <a:endParaRPr/>
          </a:p>
        </p:txBody>
      </p:sp>
      <p:sp>
        <p:nvSpPr>
          <p:cNvPr id="143" name="Google Shape;143;p21"/>
          <p:cNvSpPr txBox="1"/>
          <p:nvPr>
            <p:ph idx="1" type="body"/>
          </p:nvPr>
        </p:nvSpPr>
        <p:spPr>
          <a:xfrm>
            <a:off x="311700" y="1618200"/>
            <a:ext cx="29934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Caveat Medium"/>
                <a:ea typeface="Caveat Medium"/>
                <a:cs typeface="Caveat Medium"/>
                <a:sym typeface="Caveat Medium"/>
              </a:rPr>
              <a:t>Abdu Subhan</a:t>
            </a:r>
            <a:endParaRPr sz="1900">
              <a:latin typeface="Caveat Medium"/>
              <a:ea typeface="Caveat Medium"/>
              <a:cs typeface="Caveat Medium"/>
              <a:sym typeface="Caveat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aveat Medium"/>
                <a:ea typeface="Caveat Medium"/>
                <a:cs typeface="Caveat Medium"/>
                <a:sym typeface="Caveat Medium"/>
              </a:rPr>
              <a:t>abdusubhan6678@gmail.com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Drive the road to freedom with us. Book your next ride today!</a:t>
            </a:r>
            <a:endParaRPr sz="1400"/>
          </a:p>
        </p:txBody>
      </p:sp>
      <p:pic>
        <p:nvPicPr>
          <p:cNvPr id="144" name="Google Shape;14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7100" y="0"/>
            <a:ext cx="56768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0838F"/>
      </a:accent5>
      <a:accent6>
        <a:srgbClr val="F8E71C"/>
      </a:accent6>
      <a:hlink>
        <a:srgbClr val="00838F"/>
      </a:hlink>
      <a:folHlink>
        <a:srgbClr val="0083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